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28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78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29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0D8A-B819-4FDF-B4DB-52BEC0411480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76F0-4BB1-4D0B-B7CD-B0FE8D8A8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76F0-4BB1-4D0B-B7CD-B0FE8D8A86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9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8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2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1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9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91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8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8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0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8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5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BAE77-881E-4A90-AE59-BCB78B5983A7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774A-4D3B-4063-8B6F-8E915C0F9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4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g"/><Relationship Id="rId7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340" y="310481"/>
            <a:ext cx="883495" cy="88349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743565" y="310482"/>
            <a:ext cx="5258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4"/>
                </a:solidFill>
              </a:rPr>
              <a:t>Modul WIFI SIRIO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89173" y="2355657"/>
            <a:ext cx="1105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chemeClr val="accent4"/>
                </a:solidFill>
                <a:effectLst/>
              </a:rPr>
              <a:t>Inde</a:t>
            </a:r>
            <a:r>
              <a:rPr lang="sk-SK" sz="28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: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" y="6331520"/>
            <a:ext cx="1702435" cy="405342"/>
          </a:xfrm>
          <a:prstGeom prst="rect">
            <a:avLst/>
          </a:prstGeom>
        </p:spPr>
      </p:pic>
      <p:sp>
        <p:nvSpPr>
          <p:cNvPr id="7" name="Rettangolo 6">
            <a:hlinkClick r:id="rId4" action="ppaction://hlinksldjump"/>
          </p:cNvPr>
          <p:cNvSpPr/>
          <p:nvPr/>
        </p:nvSpPr>
        <p:spPr>
          <a:xfrm>
            <a:off x="2240274" y="3238776"/>
            <a:ext cx="6517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2800" b="1" u="sng" dirty="0">
                <a:ln/>
                <a:solidFill>
                  <a:schemeClr val="accent4"/>
                </a:solidFill>
              </a:rPr>
              <a:t>- Odsek 1: inštalácia a úvodná konfigurácia</a:t>
            </a:r>
            <a:endParaRPr lang="en-US" sz="2800" b="1" u="sng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ttangolo 7">
            <a:hlinkClick r:id="rId5" action="ppaction://hlinksldjump"/>
          </p:cNvPr>
          <p:cNvSpPr/>
          <p:nvPr/>
        </p:nvSpPr>
        <p:spPr>
          <a:xfrm>
            <a:off x="2240274" y="3761996"/>
            <a:ext cx="7061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u="sng" cap="none" spc="0" dirty="0">
                <a:ln/>
                <a:solidFill>
                  <a:schemeClr val="accent4"/>
                </a:solidFill>
                <a:effectLst/>
              </a:rPr>
              <a:t>- </a:t>
            </a:r>
            <a:r>
              <a:rPr lang="en-US" sz="2800" b="1" u="sng" dirty="0" err="1">
                <a:ln/>
                <a:solidFill>
                  <a:schemeClr val="accent4"/>
                </a:solidFill>
              </a:rPr>
              <a:t>Odsek</a:t>
            </a:r>
            <a:r>
              <a:rPr lang="en-US" sz="2800" b="1" u="sng" dirty="0">
                <a:ln/>
                <a:solidFill>
                  <a:schemeClr val="accent4"/>
                </a:solidFill>
              </a:rPr>
              <a:t> 2: </a:t>
            </a:r>
            <a:r>
              <a:rPr lang="en-US" sz="2800" b="1" u="sng" dirty="0" err="1">
                <a:ln/>
                <a:solidFill>
                  <a:schemeClr val="accent4"/>
                </a:solidFill>
              </a:rPr>
              <a:t>služba</a:t>
            </a:r>
            <a:r>
              <a:rPr lang="en-US" sz="2800" b="1" u="sng" dirty="0">
                <a:ln/>
                <a:solidFill>
                  <a:schemeClr val="accent4"/>
                </a:solidFill>
              </a:rPr>
              <a:t> cloud pre </a:t>
            </a:r>
            <a:r>
              <a:rPr lang="en-US" sz="2800" b="1" u="sng" dirty="0" err="1">
                <a:ln/>
                <a:solidFill>
                  <a:schemeClr val="accent4"/>
                </a:solidFill>
              </a:rPr>
              <a:t>diaľkové</a:t>
            </a:r>
            <a:r>
              <a:rPr lang="en-US" sz="2800" b="1" u="sng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ln/>
                <a:solidFill>
                  <a:schemeClr val="accent4"/>
                </a:solidFill>
              </a:rPr>
              <a:t>ovládanie</a:t>
            </a:r>
            <a:endParaRPr lang="en-US" sz="2800" b="1" u="sng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Rettangolo 8">
            <a:hlinkClick r:id="rId6" action="ppaction://hlinksldjump"/>
          </p:cNvPr>
          <p:cNvSpPr/>
          <p:nvPr/>
        </p:nvSpPr>
        <p:spPr>
          <a:xfrm>
            <a:off x="2240274" y="4285216"/>
            <a:ext cx="80933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u="sng" dirty="0">
                <a:ln/>
                <a:solidFill>
                  <a:schemeClr val="accent4"/>
                </a:solidFill>
              </a:rPr>
              <a:t>- </a:t>
            </a:r>
            <a:r>
              <a:rPr lang="en-US" sz="2800" b="1" u="sng" dirty="0" err="1">
                <a:ln/>
                <a:solidFill>
                  <a:schemeClr val="accent4"/>
                </a:solidFill>
              </a:rPr>
              <a:t>Odsek</a:t>
            </a:r>
            <a:r>
              <a:rPr lang="en-US" sz="2800" b="1" u="sng" dirty="0">
                <a:ln/>
                <a:solidFill>
                  <a:schemeClr val="accent4"/>
                </a:solidFill>
              </a:rPr>
              <a:t> 3: </a:t>
            </a:r>
            <a:r>
              <a:rPr lang="en-US" sz="2800" b="1" u="sng" dirty="0" err="1">
                <a:ln/>
                <a:solidFill>
                  <a:schemeClr val="accent4"/>
                </a:solidFill>
              </a:rPr>
              <a:t>diaľkové</a:t>
            </a:r>
            <a:r>
              <a:rPr lang="en-US" sz="2800" b="1" u="sng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ln/>
                <a:solidFill>
                  <a:schemeClr val="accent4"/>
                </a:solidFill>
              </a:rPr>
              <a:t>ovládanie</a:t>
            </a:r>
            <a:r>
              <a:rPr lang="en-US" sz="2800" b="1" u="sng" dirty="0">
                <a:ln/>
                <a:solidFill>
                  <a:schemeClr val="accent4"/>
                </a:solidFill>
              </a:rPr>
              <a:t> zo </a:t>
            </a:r>
            <a:r>
              <a:rPr lang="en-US" sz="2800" b="1" u="sng" dirty="0" err="1">
                <a:ln/>
                <a:solidFill>
                  <a:schemeClr val="accent4"/>
                </a:solidFill>
              </a:rPr>
              <a:t>servisného</a:t>
            </a:r>
            <a:r>
              <a:rPr lang="en-US" sz="2800" b="1" u="sng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u="sng" dirty="0" err="1">
                <a:ln/>
                <a:solidFill>
                  <a:schemeClr val="accent4"/>
                </a:solidFill>
              </a:rPr>
              <a:t>strediska</a:t>
            </a:r>
            <a:endParaRPr lang="en-US" sz="2800" b="1" u="sng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tangolo 9">
            <a:hlinkClick r:id="rId7" action="ppaction://hlinksldjump"/>
          </p:cNvPr>
          <p:cNvSpPr/>
          <p:nvPr/>
        </p:nvSpPr>
        <p:spPr>
          <a:xfrm>
            <a:off x="2240274" y="4808436"/>
            <a:ext cx="54979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nl-NL" sz="2800" b="1" u="sng" dirty="0">
                <a:ln/>
                <a:solidFill>
                  <a:schemeClr val="accent4"/>
                </a:solidFill>
              </a:rPr>
              <a:t>- Odsek 4: diaľkové riadenie meniča</a:t>
            </a:r>
            <a:endParaRPr lang="en-US" sz="2800" b="1" u="sng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333356" y="1316712"/>
            <a:ext cx="412241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000" b="1" cap="none" spc="0" dirty="0">
                <a:ln/>
                <a:solidFill>
                  <a:srgbClr val="FF0000"/>
                </a:solidFill>
                <a:effectLst/>
              </a:rPr>
              <a:t>Užívateľská príručka </a:t>
            </a:r>
            <a:r>
              <a:rPr lang="en-US" sz="3000" b="1" cap="none" spc="0" dirty="0">
                <a:ln/>
                <a:solidFill>
                  <a:srgbClr val="FF0000"/>
                </a:solidFill>
                <a:effectLst/>
              </a:rPr>
              <a:t>(</a:t>
            </a:r>
            <a:r>
              <a:rPr lang="sk-SK" sz="3000" b="1" cap="none" spc="0" dirty="0">
                <a:ln/>
                <a:solidFill>
                  <a:srgbClr val="FF0000"/>
                </a:solidFill>
                <a:effectLst/>
              </a:rPr>
              <a:t>SK</a:t>
            </a:r>
            <a:r>
              <a:rPr lang="en-US" sz="3000" b="1" dirty="0">
                <a:ln/>
                <a:solidFill>
                  <a:srgbClr val="FF0000"/>
                </a:solidFill>
              </a:rPr>
              <a:t>)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AF774448-575F-7E66-3AFE-52CA5E634D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287420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5473"/>
          <a:stretch/>
        </p:blipFill>
        <p:spPr>
          <a:xfrm>
            <a:off x="5953" y="-27295"/>
            <a:ext cx="12180094" cy="64826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2135" y="491319"/>
            <a:ext cx="7208637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Vo webovom prehliadači otvorte adresu URL </a:t>
            </a:r>
            <a:r>
              <a:rPr lang="it-IT" b="1" dirty="0">
                <a:solidFill>
                  <a:srgbClr val="FF0000"/>
                </a:solidFill>
              </a:rPr>
              <a:t>www.cloudwinet.it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741085" y="1453907"/>
            <a:ext cx="4257572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Ak nemáte účet,</a:t>
            </a:r>
            <a:r>
              <a:rPr lang="sk-SK" dirty="0"/>
              <a:t> </a:t>
            </a:r>
            <a:r>
              <a:rPr lang="it-IT" dirty="0"/>
              <a:t>kliknite na "Registrovať sa" a postupujte podľa postupu pre registráciu.</a:t>
            </a:r>
          </a:p>
          <a:p>
            <a:r>
              <a:rPr lang="it-IT" dirty="0"/>
              <a:t>Ak chcete aktivovať nový účet, dostanete e-mail</a:t>
            </a:r>
            <a:r>
              <a:rPr lang="sk-SK" dirty="0"/>
              <a:t> na vami vyplnenú emailovú adresu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1652" y="4990952"/>
            <a:ext cx="2847835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Po zaregistrovaní sa prihláste pomocou</a:t>
            </a:r>
          </a:p>
          <a:p>
            <a:r>
              <a:rPr lang="it-IT" dirty="0"/>
              <a:t>v</a:t>
            </a:r>
            <a:r>
              <a:rPr lang="sk-SK" dirty="0"/>
              <a:t>á</a:t>
            </a:r>
            <a:r>
              <a:rPr lang="it-IT" dirty="0"/>
              <a:t>š</a:t>
            </a:r>
            <a:r>
              <a:rPr lang="sk-SK" dirty="0"/>
              <a:t>ho</a:t>
            </a:r>
            <a:r>
              <a:rPr lang="it-IT" dirty="0"/>
              <a:t> používateľské</a:t>
            </a:r>
            <a:r>
              <a:rPr lang="sk-SK" dirty="0"/>
              <a:t>ho</a:t>
            </a:r>
            <a:r>
              <a:rPr lang="it-IT" dirty="0"/>
              <a:t> men</a:t>
            </a:r>
            <a:r>
              <a:rPr lang="sk-SK" dirty="0"/>
              <a:t>a</a:t>
            </a:r>
            <a:r>
              <a:rPr lang="it-IT" dirty="0"/>
              <a:t> a hesl</a:t>
            </a:r>
            <a:r>
              <a:rPr lang="sk-SK" dirty="0"/>
              <a:t>a</a:t>
            </a:r>
            <a:r>
              <a:rPr lang="it-IT" dirty="0"/>
              <a:t>.</a:t>
            </a:r>
          </a:p>
        </p:txBody>
      </p:sp>
      <p:sp>
        <p:nvSpPr>
          <p:cNvPr id="8" name="Freccia in su 7"/>
          <p:cNvSpPr/>
          <p:nvPr/>
        </p:nvSpPr>
        <p:spPr>
          <a:xfrm>
            <a:off x="10358651" y="1078173"/>
            <a:ext cx="464024" cy="37573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3739487" y="5322627"/>
            <a:ext cx="791570" cy="464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D017CE2C-F07C-3E04-ED46-A96A4F2E5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649" y="6065196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1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5274"/>
          <a:stretch/>
        </p:blipFill>
        <p:spPr>
          <a:xfrm>
            <a:off x="5953" y="0"/>
            <a:ext cx="12180094" cy="6496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63388" y="2055813"/>
            <a:ext cx="2512325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V prípade nového účtu,</a:t>
            </a:r>
          </a:p>
          <a:p>
            <a:r>
              <a:rPr lang="it-IT" dirty="0"/>
              <a:t>zoznam zariadení bude prázdny.</a:t>
            </a:r>
          </a:p>
        </p:txBody>
      </p:sp>
      <p:sp>
        <p:nvSpPr>
          <p:cNvPr id="9" name="Freccia in su 8"/>
          <p:cNvSpPr/>
          <p:nvPr/>
        </p:nvSpPr>
        <p:spPr>
          <a:xfrm>
            <a:off x="3111689" y="1701161"/>
            <a:ext cx="464024" cy="37573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72084" y="2632834"/>
            <a:ext cx="2512325" cy="17543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Zvoľte možnosť "Zaregistrovať svoje zariadenie„</a:t>
            </a:r>
            <a:r>
              <a:rPr lang="sk-SK" dirty="0"/>
              <a:t> - </a:t>
            </a:r>
            <a:r>
              <a:rPr lang="it-IT" dirty="0"/>
              <a:t> “Register your device” </a:t>
            </a:r>
            <a:r>
              <a:rPr lang="sk-SK" dirty="0"/>
              <a:t>a </a:t>
            </a:r>
            <a:r>
              <a:rPr lang="it-IT" dirty="0"/>
              <a:t>pridajte nové zariadenie WiFi</a:t>
            </a:r>
          </a:p>
          <a:p>
            <a:r>
              <a:rPr lang="it-IT" dirty="0"/>
              <a:t>do svojho účtu. </a:t>
            </a:r>
          </a:p>
        </p:txBody>
      </p:sp>
      <p:sp>
        <p:nvSpPr>
          <p:cNvPr id="11" name="Freccia in su 10"/>
          <p:cNvSpPr/>
          <p:nvPr/>
        </p:nvSpPr>
        <p:spPr>
          <a:xfrm>
            <a:off x="5631976" y="2257100"/>
            <a:ext cx="464024" cy="37573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6458AE3-7AA7-7C63-3A1F-87C5CDA48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8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1289"/>
            <a:ext cx="12172950" cy="64865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765306" y="2321312"/>
            <a:ext cx="2512325" cy="20313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Zaregistrujte zariadenie pomocou MAC adresy a registračného kódu, ktorý je uvedený na štítku na vonkajšej strane balíka modul</a:t>
            </a:r>
            <a:r>
              <a:rPr lang="sk-SK" dirty="0"/>
              <a:t>u</a:t>
            </a:r>
            <a:r>
              <a:rPr lang="it-IT" dirty="0"/>
              <a:t> WiFi.</a:t>
            </a:r>
          </a:p>
        </p:txBody>
      </p:sp>
      <p:sp>
        <p:nvSpPr>
          <p:cNvPr id="6" name="Freccia in su 5"/>
          <p:cNvSpPr/>
          <p:nvPr/>
        </p:nvSpPr>
        <p:spPr>
          <a:xfrm rot="16200000">
            <a:off x="7345947" y="2338987"/>
            <a:ext cx="464024" cy="37573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8" name="Freccia in su 7"/>
          <p:cNvSpPr/>
          <p:nvPr/>
        </p:nvSpPr>
        <p:spPr>
          <a:xfrm rot="16200000">
            <a:off x="7345427" y="3298698"/>
            <a:ext cx="464024" cy="37573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33" y="2446434"/>
            <a:ext cx="3036473" cy="1616236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V="1">
            <a:off x="3460006" y="2526854"/>
            <a:ext cx="1296721" cy="1020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9" idx="3"/>
          </p:cNvCxnSpPr>
          <p:nvPr/>
        </p:nvCxnSpPr>
        <p:spPr>
          <a:xfrm>
            <a:off x="3460006" y="3254552"/>
            <a:ext cx="1276674" cy="2320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194485" y="2367151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5CCF7FD4E404</a:t>
            </a:r>
            <a:endParaRPr lang="en-GB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549452" y="3349245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674010</a:t>
            </a:r>
            <a:endParaRPr lang="en-GB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A61C8751-1FF0-F7E6-F98D-633D50E4E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5274"/>
          <a:stretch/>
        </p:blipFill>
        <p:spPr>
          <a:xfrm>
            <a:off x="5953" y="1"/>
            <a:ext cx="12180094" cy="64963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765305" y="2321312"/>
            <a:ext cx="3696009" cy="17543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Ak chcete dokončiť registráciu nového zariadenia vyberte produkt, ktorý m</a:t>
            </a:r>
            <a:r>
              <a:rPr lang="sk-SK" dirty="0"/>
              <a:t>á byť riadený</a:t>
            </a:r>
            <a:r>
              <a:rPr lang="it-IT" dirty="0"/>
              <a:t> (SIRIO)</a:t>
            </a:r>
            <a:r>
              <a:rPr lang="sk-SK" dirty="0"/>
              <a:t> </a:t>
            </a:r>
          </a:p>
          <a:p>
            <a:r>
              <a:rPr lang="sk-SK" dirty="0"/>
              <a:t>v</a:t>
            </a:r>
            <a:r>
              <a:rPr lang="it-IT" dirty="0"/>
              <a:t> ponuk</a:t>
            </a:r>
            <a:r>
              <a:rPr lang="sk-SK" dirty="0"/>
              <a:t>e</a:t>
            </a:r>
            <a:r>
              <a:rPr lang="it-IT" dirty="0"/>
              <a:t> „</a:t>
            </a:r>
            <a:r>
              <a:rPr lang="sk-SK" dirty="0" err="1"/>
              <a:t>Friendly</a:t>
            </a:r>
            <a:r>
              <a:rPr lang="sk-SK" dirty="0"/>
              <a:t> </a:t>
            </a:r>
            <a:r>
              <a:rPr lang="sk-SK" dirty="0" err="1"/>
              <a:t>Name</a:t>
            </a:r>
            <a:r>
              <a:rPr lang="it-IT" dirty="0"/>
              <a:t>„</a:t>
            </a:r>
            <a:r>
              <a:rPr lang="sk-SK" dirty="0"/>
              <a:t> (priateľské meno) </a:t>
            </a:r>
            <a:r>
              <a:rPr lang="it-IT" dirty="0"/>
              <a:t>priraďte meno</a:t>
            </a:r>
            <a:r>
              <a:rPr lang="sk-SK" dirty="0"/>
              <a:t>, ktoré bude pre vás identifikátorom</a:t>
            </a:r>
            <a:r>
              <a:rPr lang="it-IT" dirty="0"/>
              <a:t>.</a:t>
            </a:r>
          </a:p>
        </p:txBody>
      </p:sp>
      <p:sp>
        <p:nvSpPr>
          <p:cNvPr id="6" name="Freccia in su 5"/>
          <p:cNvSpPr/>
          <p:nvPr/>
        </p:nvSpPr>
        <p:spPr>
          <a:xfrm rot="16200000">
            <a:off x="7345947" y="2338987"/>
            <a:ext cx="464024" cy="37573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7" name="Freccia in su 6"/>
          <p:cNvSpPr/>
          <p:nvPr/>
        </p:nvSpPr>
        <p:spPr>
          <a:xfrm rot="16200000">
            <a:off x="7345427" y="3298698"/>
            <a:ext cx="464024" cy="37573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D3C63F5-9FAC-A415-5F2E-8ED92871A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4960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45502" y="3139552"/>
            <a:ext cx="6500996" cy="1477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Na konci registrácie sa zariadenie zobrazí v zozname vášho účtu.</a:t>
            </a:r>
          </a:p>
          <a:p>
            <a:r>
              <a:rPr lang="it-IT" dirty="0"/>
              <a:t>Pretože môžete ovládať viacero zariadení na rôznych miestach z jedného účtu</a:t>
            </a:r>
            <a:r>
              <a:rPr lang="sk-SK" dirty="0"/>
              <a:t> </a:t>
            </a:r>
            <a:r>
              <a:rPr lang="it-IT" dirty="0"/>
              <a:t>(napr. záhradné zavlažovacie čerpadlo a</a:t>
            </a:r>
            <a:r>
              <a:rPr lang="sk-SK" dirty="0"/>
              <a:t>j</a:t>
            </a:r>
            <a:r>
              <a:rPr lang="it-IT" dirty="0"/>
              <a:t> domáce tlakové zariadenie),</a:t>
            </a:r>
            <a:r>
              <a:rPr lang="sk-SK" dirty="0"/>
              <a:t> </a:t>
            </a:r>
            <a:r>
              <a:rPr lang="it-IT" dirty="0"/>
              <a:t>odporúča sa priradiť jednoduché mená, ktoré si treba zapamätať </a:t>
            </a:r>
            <a:r>
              <a:rPr lang="sk-SK" dirty="0"/>
              <a:t>pre</a:t>
            </a:r>
            <a:r>
              <a:rPr lang="it-IT" dirty="0"/>
              <a:t> ich </a:t>
            </a:r>
            <a:r>
              <a:rPr lang="sk-SK" dirty="0"/>
              <a:t>ľahkú </a:t>
            </a:r>
            <a:r>
              <a:rPr lang="it-IT" dirty="0"/>
              <a:t>identifikáciu.</a:t>
            </a:r>
          </a:p>
        </p:txBody>
      </p:sp>
      <p:sp>
        <p:nvSpPr>
          <p:cNvPr id="6" name="Freccia in su 5"/>
          <p:cNvSpPr/>
          <p:nvPr/>
        </p:nvSpPr>
        <p:spPr>
          <a:xfrm>
            <a:off x="3320576" y="2385254"/>
            <a:ext cx="464024" cy="754298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70122" y="2108255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5CCF7FD4E404</a:t>
            </a:r>
            <a:endParaRPr lang="en-GB" sz="1200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EAE4763B-FE8B-AD80-F779-251C8F3EF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1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64960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45502" y="3139552"/>
            <a:ext cx="6500996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Ak je zariadenie momentálne pripojené k internetu, ikona na pravej strane sa zmení na zelenú a systém môžete ovládať na diaľku.</a:t>
            </a:r>
          </a:p>
        </p:txBody>
      </p:sp>
      <p:sp>
        <p:nvSpPr>
          <p:cNvPr id="6" name="Freccia in su 5"/>
          <p:cNvSpPr/>
          <p:nvPr/>
        </p:nvSpPr>
        <p:spPr>
          <a:xfrm>
            <a:off x="8616476" y="2393986"/>
            <a:ext cx="464024" cy="754298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62018" t="29941" r="25047" b="64885"/>
          <a:stretch/>
        </p:blipFill>
        <p:spPr>
          <a:xfrm>
            <a:off x="7535020" y="1902691"/>
            <a:ext cx="1690868" cy="422717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86047E50-DB08-F333-F6CE-DE5E4A063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8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5274"/>
          <a:stretch/>
        </p:blipFill>
        <p:spPr>
          <a:xfrm>
            <a:off x="0" y="0"/>
            <a:ext cx="12180094" cy="64963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58273" y="2579923"/>
            <a:ext cx="43955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Po zadaní stránky správy zariadenia môžete zobraziť ďalšie informácie kliknutím na názov zariadenia v hornej časti stránky.</a:t>
            </a:r>
          </a:p>
        </p:txBody>
      </p:sp>
      <p:sp>
        <p:nvSpPr>
          <p:cNvPr id="6" name="Freccia in su 5"/>
          <p:cNvSpPr/>
          <p:nvPr/>
        </p:nvSpPr>
        <p:spPr>
          <a:xfrm>
            <a:off x="6949364" y="1825625"/>
            <a:ext cx="464024" cy="754298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826545B-0264-2857-3AFA-B5088EB39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5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4876"/>
          <a:stretch/>
        </p:blipFill>
        <p:spPr>
          <a:xfrm>
            <a:off x="5953" y="-27296"/>
            <a:ext cx="12180094" cy="65236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0252" y="2714860"/>
            <a:ext cx="7546074" cy="1477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V rozbaľovacom okne sa zobrazí </a:t>
            </a:r>
            <a:r>
              <a:rPr lang="sk-SK" dirty="0"/>
              <a:t>kľúč </a:t>
            </a:r>
            <a:r>
              <a:rPr lang="it-IT" dirty="0"/>
              <a:t>WPA lokálnej siete zariadenia a KÓD REGISTRÁCIE WiFi.</a:t>
            </a:r>
          </a:p>
          <a:p>
            <a:endParaRPr lang="it-IT" dirty="0"/>
          </a:p>
          <a:p>
            <a:r>
              <a:rPr lang="it-IT" dirty="0"/>
              <a:t>Predvolený kód pomoci je 000000, takže služba vzdialenej asistencie prostredníctvom centra technickej pomoci je vypnutá.</a:t>
            </a:r>
          </a:p>
        </p:txBody>
      </p:sp>
      <p:sp>
        <p:nvSpPr>
          <p:cNvPr id="6" name="Freccia in su 5"/>
          <p:cNvSpPr/>
          <p:nvPr/>
        </p:nvSpPr>
        <p:spPr>
          <a:xfrm>
            <a:off x="6963012" y="2014929"/>
            <a:ext cx="464024" cy="754298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25589" y="1932661"/>
            <a:ext cx="518133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sz="1000" b="1" dirty="0"/>
              <a:t>000000</a:t>
            </a:r>
            <a:endParaRPr lang="en-GB" sz="1000" b="1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41FBFA9-4B6F-33F7-E230-8D58645E8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11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6560" y="246291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4"/>
                </a:solidFill>
                <a:effectLst/>
              </a:rPr>
              <a:t>Odsek</a:t>
            </a:r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 3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90295" y="4829338"/>
            <a:ext cx="6192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4"/>
                </a:solidFill>
              </a:rPr>
              <a:t>Diaľkové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ovládanie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zo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servisného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centra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5450"/>
            <a:ext cx="2628900" cy="2628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" y="6331520"/>
            <a:ext cx="1702435" cy="405342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7607A24E-9742-4F6F-0D94-B71D938F1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4876"/>
          <a:stretch/>
        </p:blipFill>
        <p:spPr>
          <a:xfrm>
            <a:off x="5953" y="-27296"/>
            <a:ext cx="12180094" cy="65236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0252" y="2714860"/>
            <a:ext cx="7546074" cy="36933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Pomocný kód môžete zdieľať s AUTORIZOVANÝM SERVISNÝM CENTROM pre diaľkové ovládanie a pomoc.</a:t>
            </a:r>
          </a:p>
          <a:p>
            <a:endParaRPr lang="it-IT" dirty="0"/>
          </a:p>
          <a:p>
            <a:r>
              <a:rPr lang="it-IT" dirty="0"/>
              <a:t>Predvolený kód pomoci je 000000 a služba vzdialenej asistencie prostredníctvom centra technickej pomoci je vypnutá.</a:t>
            </a:r>
          </a:p>
          <a:p>
            <a:endParaRPr lang="it-IT" dirty="0"/>
          </a:p>
          <a:p>
            <a:r>
              <a:rPr lang="it-IT" dirty="0"/>
              <a:t>Ak sa rozhodnete povoliť inšpekciu prostredníctvom ASSISTANCE CENTER, kliknite na "Zmeniť" a systém poskytne nový kód</a:t>
            </a:r>
            <a:r>
              <a:rPr lang="sk-SK" dirty="0"/>
              <a:t>, </a:t>
            </a:r>
            <a:r>
              <a:rPr lang="it-IT" dirty="0"/>
              <a:t>ktor</a:t>
            </a:r>
            <a:r>
              <a:rPr lang="sk-SK" dirty="0"/>
              <a:t>ý</a:t>
            </a:r>
            <a:r>
              <a:rPr lang="it-IT" dirty="0"/>
              <a:t> mus</a:t>
            </a:r>
            <a:r>
              <a:rPr lang="sk-SK" dirty="0"/>
              <a:t>í</a:t>
            </a:r>
            <a:r>
              <a:rPr lang="it-IT" dirty="0"/>
              <a:t> byť oznámené</a:t>
            </a:r>
          </a:p>
          <a:p>
            <a:r>
              <a:rPr lang="it-IT" dirty="0"/>
              <a:t>v ASSISTANCE CENTRE</a:t>
            </a:r>
          </a:p>
          <a:p>
            <a:endParaRPr lang="it-IT" dirty="0"/>
          </a:p>
          <a:p>
            <a:r>
              <a:rPr lang="it-IT" dirty="0"/>
              <a:t>Ak sa servisný kód znova zmení, predchádzajúce autorizácie sa zrušia a nový kód sa môže použiť na autorizáciu diaľkového ovládania iným SERVISNÝM CENTROM.</a:t>
            </a:r>
          </a:p>
        </p:txBody>
      </p:sp>
      <p:sp>
        <p:nvSpPr>
          <p:cNvPr id="6" name="Freccia in su 5"/>
          <p:cNvSpPr/>
          <p:nvPr/>
        </p:nvSpPr>
        <p:spPr>
          <a:xfrm>
            <a:off x="6963012" y="2014929"/>
            <a:ext cx="464024" cy="754298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55153" y="1660602"/>
            <a:ext cx="60785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674010</a:t>
            </a:r>
            <a:endParaRPr lang="en-GB" sz="1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4F39BCD-D5E2-76C9-D46C-A56B16538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2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6559" y="246291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5400" b="1" dirty="0">
                <a:ln/>
                <a:solidFill>
                  <a:schemeClr val="accent4"/>
                </a:solidFill>
              </a:rPr>
              <a:t>Odsek</a:t>
            </a:r>
            <a:r>
              <a:rPr lang="it-IT" sz="5400" b="1" dirty="0">
                <a:ln/>
                <a:solidFill>
                  <a:schemeClr val="accent4"/>
                </a:solidFill>
              </a:rPr>
              <a:t> </a:t>
            </a:r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1</a:t>
            </a:r>
          </a:p>
        </p:txBody>
      </p:sp>
      <p:sp>
        <p:nvSpPr>
          <p:cNvPr id="3" name="Rettangolo 2"/>
          <p:cNvSpPr/>
          <p:nvPr/>
        </p:nvSpPr>
        <p:spPr>
          <a:xfrm>
            <a:off x="3117659" y="5010313"/>
            <a:ext cx="4956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800" b="1" dirty="0">
                <a:ln/>
                <a:solidFill>
                  <a:schemeClr val="accent4"/>
                </a:solidFill>
              </a:rPr>
              <a:t>Inštalácia a úvodná konfigurácia</a:t>
            </a:r>
            <a:endParaRPr lang="it-IT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149" y="2141414"/>
            <a:ext cx="2782239" cy="25455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6791" t="9974" r="9089" b="11829"/>
          <a:stretch/>
        </p:blipFill>
        <p:spPr>
          <a:xfrm rot="2914991">
            <a:off x="5465249" y="2355343"/>
            <a:ext cx="2729177" cy="21177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" y="6331520"/>
            <a:ext cx="1702435" cy="40534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2D84DE9-A931-2D79-DF50-A77DEAD2DD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287420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l="6791" t="9974" r="9089" b="11829"/>
          <a:stretch/>
        </p:blipFill>
        <p:spPr>
          <a:xfrm rot="3063538">
            <a:off x="4739481" y="2535351"/>
            <a:ext cx="770344" cy="59775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06558" y="246291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4"/>
                </a:solidFill>
                <a:effectLst/>
              </a:rPr>
              <a:t>Odsek</a:t>
            </a:r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 4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71012" y="4829338"/>
            <a:ext cx="38309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2800" b="1" dirty="0">
                <a:ln/>
                <a:solidFill>
                  <a:schemeClr val="accent4"/>
                </a:solidFill>
              </a:rPr>
              <a:t>Vzdialená správa meniča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874" y="2664259"/>
            <a:ext cx="1331418" cy="137196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9720" y="2160910"/>
            <a:ext cx="2158816" cy="21588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51"/>
          <a:stretch/>
        </p:blipFill>
        <p:spPr>
          <a:xfrm>
            <a:off x="3506683" y="2574379"/>
            <a:ext cx="1268517" cy="1551728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5705299" y="3303849"/>
            <a:ext cx="1147023" cy="1610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8109527" y="3304970"/>
            <a:ext cx="98613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61" y="2475499"/>
            <a:ext cx="2198616" cy="1648962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429561" y="1810327"/>
            <a:ext cx="4239186" cy="27524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" y="6331520"/>
            <a:ext cx="1702435" cy="40534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626A6AEA-0E70-D812-7CE0-EB0AB64FD6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54621" t="7323" r="5455" b="60783"/>
          <a:stretch/>
        </p:blipFill>
        <p:spPr>
          <a:xfrm>
            <a:off x="526472" y="655780"/>
            <a:ext cx="8756073" cy="262312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622472" y="2355579"/>
            <a:ext cx="5360589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Stránka pre správu je rozdelená na 4 pod</a:t>
            </a:r>
            <a:r>
              <a:rPr lang="sk-SK" dirty="0"/>
              <a:t>-</a:t>
            </a:r>
            <a:r>
              <a:rPr lang="it-IT" dirty="0"/>
              <a:t>menu prístupné z príslušných tlačidiel v hornom paneli.</a:t>
            </a:r>
          </a:p>
        </p:txBody>
      </p:sp>
      <p:sp>
        <p:nvSpPr>
          <p:cNvPr id="15" name="Freccia in su 14"/>
          <p:cNvSpPr/>
          <p:nvPr/>
        </p:nvSpPr>
        <p:spPr>
          <a:xfrm>
            <a:off x="2878436" y="3278908"/>
            <a:ext cx="464024" cy="266930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992144" y="5948217"/>
            <a:ext cx="402243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/>
              <a:t>Monitorovanie a aktuálny stav zariadenia</a:t>
            </a:r>
            <a:endParaRPr lang="it-IT" dirty="0"/>
          </a:p>
        </p:txBody>
      </p:sp>
      <p:sp>
        <p:nvSpPr>
          <p:cNvPr id="18" name="Freccia in su 17"/>
          <p:cNvSpPr/>
          <p:nvPr/>
        </p:nvSpPr>
        <p:spPr>
          <a:xfrm>
            <a:off x="3361512" y="3278907"/>
            <a:ext cx="464024" cy="2093047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475220" y="5371954"/>
            <a:ext cx="3752894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Nastavenia užívateľ</a:t>
            </a:r>
            <a:r>
              <a:rPr lang="sk-SK" dirty="0" err="1"/>
              <a:t>ských</a:t>
            </a:r>
            <a:r>
              <a:rPr lang="sk-SK" dirty="0"/>
              <a:t> </a:t>
            </a:r>
            <a:r>
              <a:rPr lang="it-IT" dirty="0"/>
              <a:t>parametrov</a:t>
            </a:r>
          </a:p>
        </p:txBody>
      </p:sp>
      <p:sp>
        <p:nvSpPr>
          <p:cNvPr id="20" name="Freccia in su 19"/>
          <p:cNvSpPr/>
          <p:nvPr/>
        </p:nvSpPr>
        <p:spPr>
          <a:xfrm>
            <a:off x="3845220" y="3278907"/>
            <a:ext cx="464024" cy="1541587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958927" y="4820494"/>
            <a:ext cx="3594267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Rozšírené nastavenia parametrov *</a:t>
            </a:r>
          </a:p>
        </p:txBody>
      </p:sp>
      <p:sp>
        <p:nvSpPr>
          <p:cNvPr id="22" name="Freccia in su 21"/>
          <p:cNvSpPr/>
          <p:nvPr/>
        </p:nvSpPr>
        <p:spPr>
          <a:xfrm>
            <a:off x="4309244" y="3278907"/>
            <a:ext cx="464024" cy="97772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422952" y="4256632"/>
            <a:ext cx="2053003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Registr</a:t>
            </a:r>
            <a:r>
              <a:rPr lang="sk-SK" dirty="0" err="1"/>
              <a:t>ácia</a:t>
            </a:r>
            <a:r>
              <a:rPr lang="sk-SK" dirty="0"/>
              <a:t> porúch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20100" y="5763551"/>
            <a:ext cx="3562961" cy="5539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/>
              <a:t>*Pokročilé nastavenia parametrov sú k dispozícii iba pre servisné strediská alebo pri priamom pripojení k vlastnej sieti z modulu WiFi.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2FCEE8B9-6C2D-56E5-FD1D-EA67CCA3F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4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618651" y="371476"/>
            <a:ext cx="11266777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Aktuálny stav meniča (STAND-BY / ON / ERROR) sa zobrazuje na hlavnej stránke monitorovania.</a:t>
            </a:r>
          </a:p>
          <a:p>
            <a:endParaRPr lang="it-IT" dirty="0"/>
          </a:p>
          <a:p>
            <a:r>
              <a:rPr lang="it-IT" dirty="0"/>
              <a:t>Čerpadlo môžete spustiť a zastaviť stlačením tlačidla nad aktuálnym popisom stavu.</a:t>
            </a:r>
          </a:p>
          <a:p>
            <a:r>
              <a:rPr lang="it-IT" dirty="0"/>
              <a:t>V prípade chyby môže byť toto tlačidlo použité na reštartovanie motora.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66816"/>
          <a:stretch/>
        </p:blipFill>
        <p:spPr>
          <a:xfrm>
            <a:off x="284108" y="2295526"/>
            <a:ext cx="4162698" cy="21145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3905" t="17568" r="7158"/>
          <a:stretch/>
        </p:blipFill>
        <p:spPr>
          <a:xfrm>
            <a:off x="4229100" y="2295526"/>
            <a:ext cx="3905250" cy="22136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3005" r="1"/>
          <a:stretch/>
        </p:blipFill>
        <p:spPr>
          <a:xfrm>
            <a:off x="8134349" y="2279179"/>
            <a:ext cx="3751079" cy="2597621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4229100" y="1647825"/>
            <a:ext cx="0" cy="4019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8086724" y="1628775"/>
            <a:ext cx="0" cy="4019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ok 2">
            <a:extLst>
              <a:ext uri="{FF2B5EF4-FFF2-40B4-BE49-F238E27FC236}">
                <a16:creationId xmlns:a16="http://schemas.microsoft.com/office/drawing/2014/main" id="{468A5927-C606-E37D-8D77-4F8B66966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4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646058" y="258235"/>
            <a:ext cx="8516991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Je tiež možné skontrolovať aktuálnu hodnotu prevádzkovej veličiny (tlak, napätie, stav I / O atď.).</a:t>
            </a:r>
          </a:p>
          <a:p>
            <a:r>
              <a:rPr lang="it-IT" dirty="0"/>
              <a:t>Text zobrazený sivou farbou predstavuje maximálnu hodnotu premennej.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36323"/>
          <a:stretch/>
        </p:blipFill>
        <p:spPr>
          <a:xfrm>
            <a:off x="541283" y="2100022"/>
            <a:ext cx="4773668" cy="46532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b="5473"/>
          <a:stretch/>
        </p:blipFill>
        <p:spPr>
          <a:xfrm>
            <a:off x="5534023" y="1181565"/>
            <a:ext cx="4495801" cy="542878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0BFC3F2-4606-DE8F-846B-D8CECA4F3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7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09550"/>
            <a:ext cx="6381750" cy="66484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96075" y="1005599"/>
            <a:ext cx="4514850" cy="28623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Voľba parametra z rozbaľovacej ponuky zobrazuje aktuálne nastavenie parametrov</a:t>
            </a:r>
          </a:p>
          <a:p>
            <a:endParaRPr lang="it-IT" dirty="0"/>
          </a:p>
          <a:p>
            <a:r>
              <a:rPr lang="it-IT" dirty="0"/>
              <a:t>Pomocou tlačidiel + a - zmeňte parameter. Počas prevádzky je potrebné vziať do úvahy oneskorenie spôsobené sieťou, čo môže trvať niekoľko sekúnd pred aktualizáciou hodnoty.</a:t>
            </a:r>
          </a:p>
          <a:p>
            <a:endParaRPr lang="it-IT" dirty="0"/>
          </a:p>
          <a:p>
            <a:r>
              <a:rPr lang="it-IT" dirty="0"/>
              <a:t>V spodnej časti stránky sa zobrazí popis vybratého parametra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BE964843-9E72-715C-BFA9-1E1A56DA6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94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581775" y="2238285"/>
            <a:ext cx="4514850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Ak chcete zmeniť pokročilé parametre, vyžaduje sa prihlásenie.</a:t>
            </a:r>
          </a:p>
          <a:p>
            <a:endParaRPr lang="it-IT" dirty="0"/>
          </a:p>
          <a:p>
            <a:r>
              <a:rPr lang="it-IT" dirty="0"/>
              <a:t>Obráťte sa na autorizované servisné stredisko.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409575"/>
            <a:ext cx="6286500" cy="485775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26D8F30-E524-E8BD-984C-BADB9558F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1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550513" y="2238285"/>
            <a:ext cx="4514850" cy="17543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Stránka s chybovými hláseniami zobrazuje zoznam všetkých porúch detegovaných meničom.</a:t>
            </a:r>
          </a:p>
          <a:p>
            <a:endParaRPr lang="it-IT" dirty="0"/>
          </a:p>
          <a:p>
            <a:r>
              <a:rPr lang="it-IT" dirty="0"/>
              <a:t>Číslo v pravom stĺpci udáva, koľkokrát sa </a:t>
            </a:r>
            <a:r>
              <a:rPr lang="sk-SK"/>
              <a:t>vyskyt</a:t>
            </a:r>
            <a:r>
              <a:rPr lang="it-IT"/>
              <a:t>la každá chyba.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6" y="578182"/>
            <a:ext cx="6016632" cy="5338064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39972BBF-66DB-F55C-63B6-00BC41737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17121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59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" y="6331520"/>
            <a:ext cx="1702435" cy="4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2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4" y="1077131"/>
            <a:ext cx="6378253" cy="4672740"/>
          </a:xfrm>
          <a:prstGeom prst="rect">
            <a:avLst/>
          </a:prstGeom>
        </p:spPr>
      </p:pic>
      <p:sp>
        <p:nvSpPr>
          <p:cNvPr id="6" name="Freccia a sinistra 5"/>
          <p:cNvSpPr/>
          <p:nvPr/>
        </p:nvSpPr>
        <p:spPr>
          <a:xfrm rot="16200000">
            <a:off x="3959763" y="2281289"/>
            <a:ext cx="1276928" cy="8929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7528061" y="1873418"/>
            <a:ext cx="4088198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Modul WiFi vložte do prístroja Sirio podľa návodu na obsluhu</a:t>
            </a:r>
            <a:r>
              <a:rPr lang="sk-SK" dirty="0"/>
              <a:t> priloženom k modulu</a:t>
            </a:r>
            <a:r>
              <a:rPr lang="it-IT" dirty="0"/>
              <a:t> a zapnite menič.</a:t>
            </a:r>
          </a:p>
        </p:txBody>
      </p:sp>
      <p:sp>
        <p:nvSpPr>
          <p:cNvPr id="8" name="Freccia in su 7"/>
          <p:cNvSpPr/>
          <p:nvPr/>
        </p:nvSpPr>
        <p:spPr>
          <a:xfrm rot="16200000">
            <a:off x="7108182" y="1877723"/>
            <a:ext cx="464024" cy="37573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D09AF7C-F860-437E-ECF4-61953D3DD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287420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2" y="2427646"/>
            <a:ext cx="2399634" cy="23996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6791" t="9974" r="9089" b="11829"/>
          <a:stretch/>
        </p:blipFill>
        <p:spPr>
          <a:xfrm rot="2835895">
            <a:off x="1920256" y="1842327"/>
            <a:ext cx="1358967" cy="10544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6791" t="9974" r="9089" b="11829"/>
          <a:stretch/>
        </p:blipFill>
        <p:spPr>
          <a:xfrm rot="8202404">
            <a:off x="1892782" y="4841379"/>
            <a:ext cx="1299797" cy="10085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6639" y="1082875"/>
            <a:ext cx="2221731" cy="22217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37940" y="4677973"/>
            <a:ext cx="1661827" cy="16618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577" y="4940490"/>
            <a:ext cx="1331418" cy="137196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9139" y="5077853"/>
            <a:ext cx="1277985" cy="108052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4268" y="4940490"/>
            <a:ext cx="1493644" cy="149364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208845" y="6242174"/>
            <a:ext cx="9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ROUTER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50761" y="6234516"/>
            <a:ext cx="134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INTERNET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421911" y="6234516"/>
            <a:ext cx="102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CLOUD</a:t>
            </a:r>
            <a:r>
              <a:rPr lang="it-IT" dirty="0"/>
              <a:t> SERVICE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64062" y="275375"/>
            <a:ext cx="554020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Modul WiFi dokáže spravovať 2 siete súčasne.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191312" y="1272475"/>
            <a:ext cx="4696599" cy="1477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Prvá sieť je automaticky generovaná modulom a je prístupná prostredníctvom kľúča WPA (heslo) </a:t>
            </a:r>
            <a:r>
              <a:rPr lang="sk-SK" dirty="0"/>
              <a:t>uvedenom </a:t>
            </a:r>
            <a:r>
              <a:rPr lang="it-IT" dirty="0"/>
              <a:t>na štítku zariadenia.</a:t>
            </a:r>
          </a:p>
          <a:p>
            <a:r>
              <a:rPr lang="it-IT" dirty="0"/>
              <a:t>Musí sa použiť na konfiguráciu druhého pripojenia WiFi.</a:t>
            </a:r>
          </a:p>
        </p:txBody>
      </p:sp>
      <p:sp>
        <p:nvSpPr>
          <p:cNvPr id="2" name="Rettangolo 1"/>
          <p:cNvSpPr/>
          <p:nvPr/>
        </p:nvSpPr>
        <p:spPr>
          <a:xfrm>
            <a:off x="2825798" y="12010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191313" y="3511264"/>
            <a:ext cx="4696599" cy="1477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Druhá sieť WiFi umožňuje modulu pripojiť sa k vášmu smerovaču</a:t>
            </a:r>
            <a:r>
              <a:rPr lang="sk-SK" dirty="0"/>
              <a:t> (</a:t>
            </a:r>
            <a:r>
              <a:rPr lang="sk-SK" dirty="0" err="1"/>
              <a:t>router</a:t>
            </a:r>
            <a:r>
              <a:rPr lang="sk-SK" dirty="0"/>
              <a:t>), </a:t>
            </a:r>
            <a:r>
              <a:rPr lang="it-IT" dirty="0"/>
              <a:t>alebo hotspotu a pr</a:t>
            </a:r>
            <a:r>
              <a:rPr lang="sk-SK" dirty="0" err="1"/>
              <a:t>ipojiť</a:t>
            </a:r>
            <a:r>
              <a:rPr lang="sk-SK" dirty="0"/>
              <a:t> sa</a:t>
            </a:r>
            <a:r>
              <a:rPr lang="it-IT" dirty="0"/>
              <a:t> na internet, aby ste mohli ovláda</a:t>
            </a:r>
            <a:r>
              <a:rPr lang="sk-SK" dirty="0"/>
              <a:t>ť zariadenie </a:t>
            </a:r>
            <a:r>
              <a:rPr lang="it-IT" dirty="0"/>
              <a:t>vzdialene prostredníctvom cloudovej služby.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956386" y="54207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19" name="Connettore 1 18"/>
          <p:cNvCxnSpPr/>
          <p:nvPr/>
        </p:nvCxnSpPr>
        <p:spPr>
          <a:xfrm flipV="1">
            <a:off x="2391512" y="3304606"/>
            <a:ext cx="9496399" cy="2690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V="1">
            <a:off x="5638941" y="5826500"/>
            <a:ext cx="851308" cy="2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7399718" y="5810433"/>
            <a:ext cx="1039421" cy="1606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9561893" y="5810433"/>
            <a:ext cx="1039421" cy="1606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3163427" y="2258594"/>
            <a:ext cx="710335" cy="18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0826332" y="6275270"/>
            <a:ext cx="121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REMOTE CONTROL</a:t>
            </a:r>
            <a:endParaRPr lang="en-GB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17291BF-6694-27AA-1F2D-B68DB3CA48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869" y="285031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1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40" y="4025935"/>
            <a:ext cx="3287092" cy="174963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" y="1363859"/>
            <a:ext cx="2399634" cy="23996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6791" t="9974" r="9089" b="11829"/>
          <a:stretch/>
        </p:blipFill>
        <p:spPr>
          <a:xfrm rot="5400000">
            <a:off x="2092253" y="1839189"/>
            <a:ext cx="1358967" cy="10544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8716" y="964608"/>
            <a:ext cx="2675867" cy="267586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632131" y="7712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45444" y="1346605"/>
            <a:ext cx="4696599" cy="20313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Ak chcete nakonfigurovať modul, pripojte </a:t>
            </a:r>
            <a:r>
              <a:rPr lang="sk-SK" dirty="0"/>
              <a:t>sa </a:t>
            </a:r>
            <a:r>
              <a:rPr lang="it-IT" dirty="0"/>
              <a:t>(prostredníctvom smartfónu, tabletu alebo počítača) k sieti automaticky generovanej zariadením (identifikátor SSID začína s WiNET a nasledujúcimi 8 číslicami MAC adresy).</a:t>
            </a:r>
          </a:p>
          <a:p>
            <a:r>
              <a:rPr lang="it-IT" dirty="0"/>
              <a:t>K</a:t>
            </a:r>
            <a:r>
              <a:rPr lang="sk-SK" dirty="0" err="1"/>
              <a:t>ľúč</a:t>
            </a:r>
            <a:r>
              <a:rPr lang="it-IT" dirty="0"/>
              <a:t> WPA je na štítku na vonkajšej strane balenia.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77846" y="4407877"/>
            <a:ext cx="1797539" cy="2969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2238618" y="3248002"/>
            <a:ext cx="26404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rgbClr val="0070C0"/>
                </a:solidFill>
              </a:rPr>
              <a:t>SSID</a:t>
            </a:r>
            <a:r>
              <a:rPr lang="it-IT" sz="2000" b="1" dirty="0">
                <a:solidFill>
                  <a:srgbClr val="0070C0"/>
                </a:solidFill>
              </a:rPr>
              <a:t>: WINET-7FD4E404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FB6382F3-4040-020B-A625-BBBC1847E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287420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" y="1363859"/>
            <a:ext cx="2399634" cy="23996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6791" t="9974" r="9089" b="11829"/>
          <a:stretch/>
        </p:blipFill>
        <p:spPr>
          <a:xfrm rot="5400000">
            <a:off x="2092253" y="1839189"/>
            <a:ext cx="1358967" cy="10544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8684" r="46969" b="9146"/>
          <a:stretch/>
        </p:blipFill>
        <p:spPr>
          <a:xfrm flipH="1">
            <a:off x="3633790" y="296983"/>
            <a:ext cx="3103072" cy="62572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632131" y="7712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72590" y="1429370"/>
            <a:ext cx="4696599" cy="17543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Po pripojení k modulu WiFi otvorte prehliadač Google Chrome.</a:t>
            </a:r>
          </a:p>
          <a:p>
            <a:endParaRPr lang="it-IT" dirty="0"/>
          </a:p>
          <a:p>
            <a:r>
              <a:rPr lang="it-IT" dirty="0"/>
              <a:t>Na paneli s adresou zadajte http: \\ 192.168.10.1 na zadanie stránky správy modulov.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519" y="1232876"/>
            <a:ext cx="2593803" cy="138188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869518" y="2629699"/>
            <a:ext cx="259380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0000"/>
                </a:solidFill>
              </a:rPr>
              <a:t>192.168.10.1</a:t>
            </a:r>
            <a:endParaRPr lang="en-GB" sz="3000" b="1" dirty="0">
              <a:solidFill>
                <a:srgbClr val="FF0000"/>
              </a:solidFill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DD89B83-6959-7176-4EC1-D58F6EA778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287420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7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00" y="289791"/>
            <a:ext cx="10274300" cy="637705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189940" y="2825507"/>
            <a:ext cx="4125760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Na stránke Správa</a:t>
            </a:r>
            <a:r>
              <a:rPr lang="sk-SK" dirty="0"/>
              <a:t> - </a:t>
            </a:r>
            <a:r>
              <a:rPr lang="sk-SK" dirty="0" err="1"/>
              <a:t>Management</a:t>
            </a:r>
            <a:r>
              <a:rPr lang="it-IT" dirty="0"/>
              <a:t> kliknite na položku Konfigurácia</a:t>
            </a:r>
            <a:r>
              <a:rPr lang="sk-SK" dirty="0"/>
              <a:t> - </a:t>
            </a:r>
            <a:r>
              <a:rPr lang="it-IT" dirty="0"/>
              <a:t>Configuration</a:t>
            </a:r>
          </a:p>
          <a:p>
            <a:r>
              <a:rPr lang="it-IT" dirty="0"/>
              <a:t>a potom Siete</a:t>
            </a:r>
            <a:r>
              <a:rPr lang="sk-SK" dirty="0"/>
              <a:t> -</a:t>
            </a:r>
            <a:r>
              <a:rPr lang="it-IT" dirty="0"/>
              <a:t> Networks.</a:t>
            </a:r>
          </a:p>
        </p:txBody>
      </p:sp>
      <p:sp>
        <p:nvSpPr>
          <p:cNvPr id="10" name="Freccia in su 9"/>
          <p:cNvSpPr/>
          <p:nvPr/>
        </p:nvSpPr>
        <p:spPr>
          <a:xfrm>
            <a:off x="9736351" y="2449773"/>
            <a:ext cx="464024" cy="37573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203504A-F87D-3DC2-01DE-4BA3A74A1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287420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5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66345" cy="61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394200" y="3424596"/>
            <a:ext cx="7626337" cy="3416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Pomocou tlačidla Skenovať siete</a:t>
            </a:r>
            <a:r>
              <a:rPr lang="sk-SK" dirty="0"/>
              <a:t>-</a:t>
            </a:r>
            <a:r>
              <a:rPr lang="it-IT" dirty="0"/>
              <a:t>“Scan Networks”  môžete zobraziť zoznam všetkých WiFi sietí v okolí. Vyberte sieť, ktorú modul použije na pripojenie k internetu a zadajte kľúč WPA </a:t>
            </a:r>
            <a:r>
              <a:rPr lang="sk-SK" dirty="0"/>
              <a:t>vašej siete</a:t>
            </a:r>
            <a:endParaRPr lang="it-IT" dirty="0"/>
          </a:p>
          <a:p>
            <a:endParaRPr lang="it-IT" dirty="0"/>
          </a:p>
          <a:p>
            <a:r>
              <a:rPr lang="it-IT" dirty="0"/>
              <a:t>Modul sa bude pripájať k vašej sieti WiFi a bude mať prístup na internet (zelená LED zhasne).</a:t>
            </a:r>
            <a:endParaRPr lang="sk-SK" dirty="0"/>
          </a:p>
          <a:p>
            <a:endParaRPr lang="it-IT" dirty="0"/>
          </a:p>
          <a:p>
            <a:r>
              <a:rPr lang="it-IT" dirty="0"/>
              <a:t>Výberom položky Konfigurácia → Stav</a:t>
            </a:r>
            <a:r>
              <a:rPr lang="sk-SK" dirty="0"/>
              <a:t> (</a:t>
            </a:r>
            <a:r>
              <a:rPr lang="it-IT" dirty="0"/>
              <a:t>Configuration </a:t>
            </a:r>
            <a:r>
              <a:rPr lang="it-IT" dirty="0">
                <a:sym typeface="Wingdings" panose="05000000000000000000" pitchFamily="2" charset="2"/>
              </a:rPr>
              <a:t> Status</a:t>
            </a:r>
            <a:r>
              <a:rPr lang="sk-SK" dirty="0">
                <a:sym typeface="Wingdings" panose="05000000000000000000" pitchFamily="2" charset="2"/>
              </a:rPr>
              <a:t>)</a:t>
            </a:r>
            <a:endParaRPr lang="it-IT" dirty="0"/>
          </a:p>
          <a:p>
            <a:r>
              <a:rPr lang="it-IT" dirty="0"/>
              <a:t>môžete tiež skontrolovať stav</a:t>
            </a:r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Ak chcete na diaľku ovládať čerpadlo cez internet, vyžaduje sa registrácia do služby cloud, ako je uvedené nižšie.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561208A-0325-3177-590B-A6EF8A8A8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649" y="266182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0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38" y="1083651"/>
            <a:ext cx="6030669" cy="402044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06559" y="246291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5400" b="1" dirty="0">
                <a:ln/>
                <a:solidFill>
                  <a:schemeClr val="accent4"/>
                </a:solidFill>
              </a:rPr>
              <a:t>Odsek</a:t>
            </a:r>
            <a:r>
              <a:rPr lang="it-IT" sz="5400" b="1" dirty="0">
                <a:ln/>
                <a:solidFill>
                  <a:schemeClr val="accent4"/>
                </a:solidFill>
              </a:rPr>
              <a:t> </a:t>
            </a:r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2</a:t>
            </a:r>
          </a:p>
        </p:txBody>
      </p:sp>
      <p:sp>
        <p:nvSpPr>
          <p:cNvPr id="6" name="Rettangolo 5"/>
          <p:cNvSpPr/>
          <p:nvPr/>
        </p:nvSpPr>
        <p:spPr>
          <a:xfrm>
            <a:off x="2792815" y="5010313"/>
            <a:ext cx="5559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chemeClr val="accent4"/>
                </a:solidFill>
              </a:rPr>
              <a:t>Služba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Cloud pre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diaľkové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ovládanie</a:t>
            </a:r>
            <a:endParaRPr lang="en-U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" y="6331520"/>
            <a:ext cx="1702435" cy="40534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77F28776-8FB0-045D-41B5-1D35DDA7D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55" y="6287420"/>
            <a:ext cx="1836680" cy="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88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917</Words>
  <Application>Microsoft Office PowerPoint</Application>
  <PresentationFormat>Širokouhlá</PresentationFormat>
  <Paragraphs>101</Paragraphs>
  <Slides>27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Tema di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Italtecnica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Filippo Bollettin</dc:creator>
  <cp:lastModifiedBy>Pavel Jančík</cp:lastModifiedBy>
  <cp:revision>146</cp:revision>
  <dcterms:created xsi:type="dcterms:W3CDTF">2018-10-16T10:49:15Z</dcterms:created>
  <dcterms:modified xsi:type="dcterms:W3CDTF">2025-06-10T11:37:28Z</dcterms:modified>
</cp:coreProperties>
</file>